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67" r:id="rId14"/>
    <p:sldId id="268" r:id="rId15"/>
    <p:sldId id="269"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61" d="100"/>
          <a:sy n="161" d="100"/>
        </p:scale>
        <p:origin x="150"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902692-A207-4341-A5A9-C29FCFF5C3EC}" type="datetimeFigureOut">
              <a:rPr lang="en-US" smtClean="0"/>
              <a:t>6/25/2020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2819800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902692-A207-4341-A5A9-C29FCFF5C3EC}" type="datetimeFigureOut">
              <a:rPr lang="en-US" smtClean="0"/>
              <a:t>6/25/2020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325928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902692-A207-4341-A5A9-C29FCFF5C3EC}" type="datetimeFigureOut">
              <a:rPr lang="en-US" smtClean="0"/>
              <a:t>6/25/2020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1426728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902692-A207-4341-A5A9-C29FCFF5C3EC}" type="datetimeFigureOut">
              <a:rPr lang="en-US" smtClean="0"/>
              <a:t>6/25/2020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138907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902692-A207-4341-A5A9-C29FCFF5C3EC}" type="datetimeFigureOut">
              <a:rPr lang="en-US" smtClean="0"/>
              <a:t>6/25/2020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2385659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902692-A207-4341-A5A9-C29FCFF5C3EC}" type="datetimeFigureOut">
              <a:rPr lang="en-US" smtClean="0"/>
              <a:t>6/25/2020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2463276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902692-A207-4341-A5A9-C29FCFF5C3EC}" type="datetimeFigureOut">
              <a:rPr lang="en-US" smtClean="0"/>
              <a:t>6/25/2020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30570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902692-A207-4341-A5A9-C29FCFF5C3EC}" type="datetimeFigureOut">
              <a:rPr lang="en-US" smtClean="0"/>
              <a:t>6/25/2020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2203306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02692-A207-4341-A5A9-C29FCFF5C3EC}" type="datetimeFigureOut">
              <a:rPr lang="en-US" smtClean="0"/>
              <a:t>6/25/2020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2856326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902692-A207-4341-A5A9-C29FCFF5C3EC}" type="datetimeFigureOut">
              <a:rPr lang="en-US" smtClean="0"/>
              <a:t>6/25/2020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2131057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902692-A207-4341-A5A9-C29FCFF5C3EC}" type="datetimeFigureOut">
              <a:rPr lang="en-US" smtClean="0"/>
              <a:t>6/25/2020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0F0013-B8BB-4FCD-B524-2488F3E8D906}" type="slidenum">
              <a:rPr lang="en-US" smtClean="0"/>
              <a:t>‹#›</a:t>
            </a:fld>
            <a:endParaRPr lang="en-US"/>
          </a:p>
        </p:txBody>
      </p:sp>
    </p:spTree>
    <p:extLst>
      <p:ext uri="{BB962C8B-B14F-4D97-AF65-F5344CB8AC3E}">
        <p14:creationId xmlns:p14="http://schemas.microsoft.com/office/powerpoint/2010/main" val="227847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02692-A207-4341-A5A9-C29FCFF5C3EC}" type="datetimeFigureOut">
              <a:rPr lang="en-US" smtClean="0"/>
              <a:t>6/25/2020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F0013-B8BB-4FCD-B524-2488F3E8D906}" type="slidenum">
              <a:rPr lang="en-US" smtClean="0"/>
              <a:t>‹#›</a:t>
            </a:fld>
            <a:endParaRPr lang="en-US"/>
          </a:p>
        </p:txBody>
      </p:sp>
    </p:spTree>
    <p:extLst>
      <p:ext uri="{BB962C8B-B14F-4D97-AF65-F5344CB8AC3E}">
        <p14:creationId xmlns:p14="http://schemas.microsoft.com/office/powerpoint/2010/main" val="40366834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9B675-AAE7-4E52-B555-79CF9D1E7DC3}"/>
              </a:ext>
            </a:extLst>
          </p:cNvPr>
          <p:cNvSpPr>
            <a:spLocks noGrp="1"/>
          </p:cNvSpPr>
          <p:nvPr>
            <p:ph type="ctrTitle"/>
          </p:nvPr>
        </p:nvSpPr>
        <p:spPr>
          <a:xfrm>
            <a:off x="284480" y="254001"/>
            <a:ext cx="11734800" cy="45719"/>
          </a:xfrm>
        </p:spPr>
        <p:txBody>
          <a:bodyPr>
            <a:normAutofit fontScale="90000"/>
          </a:bodyPr>
          <a:lstStyle/>
          <a:p>
            <a:endParaRPr lang="en-US" sz="2000" dirty="0"/>
          </a:p>
        </p:txBody>
      </p:sp>
      <p:sp>
        <p:nvSpPr>
          <p:cNvPr id="3" name="Subtitle 2">
            <a:extLst>
              <a:ext uri="{FF2B5EF4-FFF2-40B4-BE49-F238E27FC236}">
                <a16:creationId xmlns:a16="http://schemas.microsoft.com/office/drawing/2014/main" id="{5CEC26C1-2DE2-4945-89D1-1921CE9FC8DD}"/>
              </a:ext>
            </a:extLst>
          </p:cNvPr>
          <p:cNvSpPr>
            <a:spLocks noGrp="1"/>
          </p:cNvSpPr>
          <p:nvPr>
            <p:ph type="subTitle" idx="1"/>
          </p:nvPr>
        </p:nvSpPr>
        <p:spPr>
          <a:xfrm flipV="1">
            <a:off x="172720" y="6756400"/>
            <a:ext cx="11846560" cy="101600"/>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endParaRPr lang="en-US" dirty="0"/>
          </a:p>
          <a:p>
            <a:endParaRPr lang="en-US" dirty="0"/>
          </a:p>
        </p:txBody>
      </p:sp>
      <p:sp>
        <p:nvSpPr>
          <p:cNvPr id="4" name="TextBox 3">
            <a:extLst>
              <a:ext uri="{FF2B5EF4-FFF2-40B4-BE49-F238E27FC236}">
                <a16:creationId xmlns:a16="http://schemas.microsoft.com/office/drawing/2014/main" id="{BC6DC85B-625B-4133-9D7A-950C1DF4E905}"/>
              </a:ext>
            </a:extLst>
          </p:cNvPr>
          <p:cNvSpPr txBox="1"/>
          <p:nvPr/>
        </p:nvSpPr>
        <p:spPr>
          <a:xfrm>
            <a:off x="0" y="254001"/>
            <a:ext cx="12019280" cy="5416868"/>
          </a:xfrm>
          <a:prstGeom prst="rect">
            <a:avLst/>
          </a:prstGeom>
          <a:noFill/>
        </p:spPr>
        <p:txBody>
          <a:bodyPr wrap="square" rtlCol="0">
            <a:spAutoFit/>
          </a:bodyPr>
          <a:lstStyle/>
          <a:p>
            <a:r>
              <a:rPr lang="en-US" sz="4000" b="1" dirty="0"/>
              <a:t>                                 AGENDA COMMITTEE</a:t>
            </a:r>
            <a:br>
              <a:rPr lang="en-US" b="1" dirty="0"/>
            </a:br>
            <a:br>
              <a:rPr lang="en-US" b="1" dirty="0"/>
            </a:br>
            <a:r>
              <a:rPr lang="en-US" sz="2400" b="1" dirty="0"/>
              <a:t>AGENDA ITEMS</a:t>
            </a:r>
            <a:br>
              <a:rPr lang="en-US" sz="2400" b="1" dirty="0"/>
            </a:br>
            <a:r>
              <a:rPr lang="en-US" sz="2400" b="1" dirty="0"/>
              <a:t> A: The committee recommended that the theme for the 2021 General Service Conference be: “A.A. in a Time of Change.”</a:t>
            </a:r>
            <a:br>
              <a:rPr lang="en-US" sz="2400" b="1" dirty="0"/>
            </a:br>
            <a:r>
              <a:rPr lang="en-US" sz="2400" dirty="0"/>
              <a:t>I voted Yes, Committee voted 133 Yes, motion passed</a:t>
            </a:r>
            <a:br>
              <a:rPr lang="en-US" sz="2400" dirty="0"/>
            </a:br>
            <a:br>
              <a:rPr lang="en-US" sz="2400" dirty="0"/>
            </a:br>
            <a:r>
              <a:rPr lang="en-US" sz="2400" b="1" dirty="0"/>
              <a:t>B: The committee recommended that the following be presentation/discussion topics for the 2021 General Service Conference:</a:t>
            </a:r>
            <a:br>
              <a:rPr lang="en-US" sz="2400" b="1" dirty="0"/>
            </a:br>
            <a:r>
              <a:rPr lang="en-US" sz="2400" b="1" dirty="0"/>
              <a:t>Practicing A.A.’s Spiritual Principles in a Changing World:</a:t>
            </a:r>
            <a:br>
              <a:rPr lang="en-US" sz="2400" b="1" dirty="0"/>
            </a:br>
            <a:r>
              <a:rPr lang="en-US" sz="2400" b="1" dirty="0"/>
              <a:t>1. Recovery in a Changing World</a:t>
            </a:r>
            <a:br>
              <a:rPr lang="en-US" sz="2400" b="1" dirty="0"/>
            </a:br>
            <a:r>
              <a:rPr lang="en-US" sz="2400" b="1" dirty="0"/>
              <a:t>2. Unity in a Changing World</a:t>
            </a:r>
            <a:br>
              <a:rPr lang="en-US" sz="2400" b="1" dirty="0"/>
            </a:br>
            <a:r>
              <a:rPr lang="en-US" sz="2400" b="1" dirty="0"/>
              <a:t>3. Service in a Changing World</a:t>
            </a:r>
            <a:br>
              <a:rPr lang="en-US" sz="2400" b="1" dirty="0"/>
            </a:br>
            <a:r>
              <a:rPr lang="en-US" sz="2400" dirty="0"/>
              <a:t>I voted Yes, Committee votes 128 Yes, 2 No, Motion passed</a:t>
            </a:r>
          </a:p>
        </p:txBody>
      </p:sp>
    </p:spTree>
    <p:extLst>
      <p:ext uri="{BB962C8B-B14F-4D97-AF65-F5344CB8AC3E}">
        <p14:creationId xmlns:p14="http://schemas.microsoft.com/office/powerpoint/2010/main" val="2163368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1125A6E-48B9-4873-83EA-2A74716B34C9}"/>
              </a:ext>
            </a:extLst>
          </p:cNvPr>
          <p:cNvSpPr txBox="1"/>
          <p:nvPr/>
        </p:nvSpPr>
        <p:spPr>
          <a:xfrm>
            <a:off x="0" y="106680"/>
            <a:ext cx="12024360" cy="6432530"/>
          </a:xfrm>
          <a:prstGeom prst="rect">
            <a:avLst/>
          </a:prstGeom>
          <a:noFill/>
        </p:spPr>
        <p:txBody>
          <a:bodyPr wrap="square" rtlCol="0">
            <a:spAutoFit/>
          </a:bodyPr>
          <a:lstStyle/>
          <a:p>
            <a:pPr algn="ctr"/>
            <a:r>
              <a:rPr lang="en-US" sz="4000" b="1" dirty="0"/>
              <a:t>REPORT AND CHARTER COMMITTEE</a:t>
            </a:r>
          </a:p>
          <a:p>
            <a:r>
              <a:rPr lang="en-US" sz="2400" b="1" dirty="0"/>
              <a:t>AGENDA ITEMS</a:t>
            </a:r>
          </a:p>
          <a:p>
            <a:endParaRPr lang="en-US" sz="2400" b="1" dirty="0"/>
          </a:p>
          <a:p>
            <a:endParaRPr lang="en-US" dirty="0"/>
          </a:p>
          <a:p>
            <a:r>
              <a:rPr lang="en-US" sz="2400" dirty="0"/>
              <a:t>D. Consider amending a sentence in Article 4 of the current Conference Charter. </a:t>
            </a:r>
          </a:p>
          <a:p>
            <a:endParaRPr lang="en-US" dirty="0"/>
          </a:p>
          <a:p>
            <a:endParaRPr lang="en-US" sz="2400" dirty="0"/>
          </a:p>
          <a:p>
            <a:r>
              <a:rPr lang="en-US" sz="2400" dirty="0"/>
              <a:t>It will be further understood, regardless of the legal prerogatives of the General Service Board, as a matter of tradition, that a three-quarters vote of all Conference members may bring about a reorganization of the General Service Board and the directors and staff members of its corporate services, if or when such reorganization is deemed essential. </a:t>
            </a:r>
          </a:p>
          <a:p>
            <a:r>
              <a:rPr lang="en-US" sz="2400" dirty="0"/>
              <a:t>Be amended to read: 4 </a:t>
            </a:r>
          </a:p>
          <a:p>
            <a:endParaRPr lang="en-US" sz="2400" dirty="0"/>
          </a:p>
          <a:p>
            <a:r>
              <a:rPr lang="en-US" sz="2400" dirty="0"/>
              <a:t>It will be further understood, regardless of the legal prerogatives of the General Service Board, as a matter of tradition, that a three-quarters vote of all Conference members participating in the vote may bring about a reorganization of the General Service Board and the directors and staff members of its corporate services, if or when such reorganization is deemed essential. </a:t>
            </a:r>
            <a:endParaRPr lang="en-US" sz="2400" b="1" dirty="0"/>
          </a:p>
        </p:txBody>
      </p:sp>
    </p:spTree>
    <p:extLst>
      <p:ext uri="{BB962C8B-B14F-4D97-AF65-F5344CB8AC3E}">
        <p14:creationId xmlns:p14="http://schemas.microsoft.com/office/powerpoint/2010/main" val="3109162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841BF7-9348-43F1-B5E9-519BB6869873}"/>
              </a:ext>
            </a:extLst>
          </p:cNvPr>
          <p:cNvSpPr txBox="1"/>
          <p:nvPr/>
        </p:nvSpPr>
        <p:spPr>
          <a:xfrm>
            <a:off x="121920" y="213360"/>
            <a:ext cx="11841480" cy="2185214"/>
          </a:xfrm>
          <a:prstGeom prst="rect">
            <a:avLst/>
          </a:prstGeom>
          <a:noFill/>
        </p:spPr>
        <p:txBody>
          <a:bodyPr wrap="square" rtlCol="0">
            <a:spAutoFit/>
          </a:bodyPr>
          <a:lstStyle/>
          <a:p>
            <a:pPr algn="ctr"/>
            <a:r>
              <a:rPr lang="en-US" sz="4000" b="1" dirty="0"/>
              <a:t>REPORT AND CHARTER CONT.</a:t>
            </a:r>
          </a:p>
          <a:p>
            <a:endParaRPr lang="en-US" sz="2400" dirty="0"/>
          </a:p>
          <a:p>
            <a:endParaRPr lang="en-US" sz="2400" dirty="0"/>
          </a:p>
          <a:p>
            <a:r>
              <a:rPr lang="en-US" sz="2400" dirty="0"/>
              <a:t>Area voted Y, I voted Y, committee voted 122 Y, 11 N, motion </a:t>
            </a:r>
            <a:r>
              <a:rPr lang="en-US" sz="2400"/>
              <a:t>passes.</a:t>
            </a:r>
            <a:endParaRPr lang="en-US" sz="2400" dirty="0"/>
          </a:p>
          <a:p>
            <a:endParaRPr lang="en-US" sz="2400" dirty="0"/>
          </a:p>
        </p:txBody>
      </p:sp>
    </p:spTree>
    <p:extLst>
      <p:ext uri="{BB962C8B-B14F-4D97-AF65-F5344CB8AC3E}">
        <p14:creationId xmlns:p14="http://schemas.microsoft.com/office/powerpoint/2010/main" val="68289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C78597-197D-4CE0-B911-9CD5B40483F0}"/>
              </a:ext>
            </a:extLst>
          </p:cNvPr>
          <p:cNvSpPr txBox="1"/>
          <p:nvPr/>
        </p:nvSpPr>
        <p:spPr>
          <a:xfrm>
            <a:off x="182880" y="137160"/>
            <a:ext cx="12039600" cy="1384995"/>
          </a:xfrm>
          <a:prstGeom prst="rect">
            <a:avLst/>
          </a:prstGeom>
          <a:noFill/>
        </p:spPr>
        <p:txBody>
          <a:bodyPr wrap="square" rtlCol="0">
            <a:spAutoFit/>
          </a:bodyPr>
          <a:lstStyle/>
          <a:p>
            <a:pPr algn="ctr"/>
            <a:r>
              <a:rPr lang="en-US" sz="4000" b="1" dirty="0"/>
              <a:t>TREATMENT AND ACCESSIBILITIES COMMITTEE</a:t>
            </a:r>
          </a:p>
          <a:p>
            <a:endParaRPr lang="en-US" sz="2000" b="1" dirty="0"/>
          </a:p>
          <a:p>
            <a:r>
              <a:rPr lang="en-US" sz="2400" b="1" dirty="0"/>
              <a:t>No agenda items were voted on within this committee</a:t>
            </a:r>
          </a:p>
        </p:txBody>
      </p:sp>
    </p:spTree>
    <p:extLst>
      <p:ext uri="{BB962C8B-B14F-4D97-AF65-F5344CB8AC3E}">
        <p14:creationId xmlns:p14="http://schemas.microsoft.com/office/powerpoint/2010/main" val="1004140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334CC3-E0A7-405C-BB8F-A2F82A8B10DA}"/>
              </a:ext>
            </a:extLst>
          </p:cNvPr>
          <p:cNvSpPr txBox="1"/>
          <p:nvPr/>
        </p:nvSpPr>
        <p:spPr>
          <a:xfrm>
            <a:off x="228600" y="121920"/>
            <a:ext cx="11734800" cy="5201424"/>
          </a:xfrm>
          <a:prstGeom prst="rect">
            <a:avLst/>
          </a:prstGeom>
          <a:noFill/>
        </p:spPr>
        <p:txBody>
          <a:bodyPr wrap="square" rtlCol="0">
            <a:spAutoFit/>
          </a:bodyPr>
          <a:lstStyle/>
          <a:p>
            <a:pPr algn="ctr"/>
            <a:r>
              <a:rPr lang="en-US" sz="4000" b="1" dirty="0"/>
              <a:t>TRUSTEES COMMITTEE</a:t>
            </a:r>
          </a:p>
          <a:p>
            <a:pPr algn="ctr"/>
            <a:endParaRPr lang="en-US" sz="4000" dirty="0"/>
          </a:p>
          <a:p>
            <a:r>
              <a:rPr lang="en-US" sz="2400" b="1" dirty="0"/>
              <a:t>Agenda item </a:t>
            </a:r>
          </a:p>
          <a:p>
            <a:r>
              <a:rPr lang="en-US" sz="2400" dirty="0"/>
              <a:t>B. Review slates of trustees and officers of the General Service Board of Alcoholics Anonymous, Inc.</a:t>
            </a:r>
          </a:p>
          <a:p>
            <a:r>
              <a:rPr lang="en-US" sz="2400" dirty="0"/>
              <a:t>Area voted Y, I voted Y, committee voted 130 Y, 3 N, motion passed </a:t>
            </a:r>
          </a:p>
          <a:p>
            <a:endParaRPr lang="en-US" sz="2400" dirty="0"/>
          </a:p>
          <a:p>
            <a:r>
              <a:rPr lang="en-US" sz="2400" dirty="0"/>
              <a:t>D. Review slate of directors of AA Grapevine, Inc. </a:t>
            </a:r>
          </a:p>
          <a:p>
            <a:r>
              <a:rPr lang="en-US" sz="2400" dirty="0"/>
              <a:t>Area voted Y, I voted Y, committee voted 125 Y, 6 N, motion passed</a:t>
            </a:r>
          </a:p>
          <a:p>
            <a:endParaRPr lang="en-US" sz="2400" dirty="0"/>
          </a:p>
          <a:p>
            <a:endParaRPr lang="en-US" sz="2400" dirty="0"/>
          </a:p>
          <a:p>
            <a:endParaRPr lang="en-US" dirty="0"/>
          </a:p>
          <a:p>
            <a:endParaRPr lang="en-US" dirty="0"/>
          </a:p>
        </p:txBody>
      </p:sp>
    </p:spTree>
    <p:extLst>
      <p:ext uri="{BB962C8B-B14F-4D97-AF65-F5344CB8AC3E}">
        <p14:creationId xmlns:p14="http://schemas.microsoft.com/office/powerpoint/2010/main" val="74383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B0A768-0BAB-4535-AA67-783FE79F4384}"/>
              </a:ext>
            </a:extLst>
          </p:cNvPr>
          <p:cNvSpPr txBox="1"/>
          <p:nvPr/>
        </p:nvSpPr>
        <p:spPr>
          <a:xfrm>
            <a:off x="0" y="121920"/>
            <a:ext cx="12085320" cy="3447098"/>
          </a:xfrm>
          <a:prstGeom prst="rect">
            <a:avLst/>
          </a:prstGeom>
          <a:noFill/>
        </p:spPr>
        <p:txBody>
          <a:bodyPr wrap="square" rtlCol="0">
            <a:spAutoFit/>
          </a:bodyPr>
          <a:lstStyle/>
          <a:p>
            <a:pPr algn="ctr"/>
            <a:r>
              <a:rPr lang="en-US" sz="4000" b="1" dirty="0"/>
              <a:t>ARCHIVES COMMITTEE</a:t>
            </a:r>
          </a:p>
          <a:p>
            <a:pPr algn="ctr"/>
            <a:endParaRPr lang="en-US" sz="4000" b="1" dirty="0"/>
          </a:p>
          <a:p>
            <a:r>
              <a:rPr lang="en-US" sz="2400" b="1" dirty="0"/>
              <a:t>No agenda Items were voted on within this committee</a:t>
            </a:r>
          </a:p>
          <a:p>
            <a:endParaRPr lang="en-US" sz="2400" dirty="0"/>
          </a:p>
          <a:p>
            <a:pPr lvl="2"/>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21825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F8F94E-DBE1-45DF-88EF-C5C8C56678AB}"/>
              </a:ext>
            </a:extLst>
          </p:cNvPr>
          <p:cNvSpPr txBox="1"/>
          <p:nvPr/>
        </p:nvSpPr>
        <p:spPr>
          <a:xfrm>
            <a:off x="106680" y="152400"/>
            <a:ext cx="11917680" cy="3508653"/>
          </a:xfrm>
          <a:prstGeom prst="rect">
            <a:avLst/>
          </a:prstGeom>
          <a:noFill/>
        </p:spPr>
        <p:txBody>
          <a:bodyPr wrap="square" rtlCol="0">
            <a:spAutoFit/>
          </a:bodyPr>
          <a:lstStyle/>
          <a:p>
            <a:pPr algn="ctr"/>
            <a:r>
              <a:rPr lang="en-US" sz="4000" b="1" dirty="0"/>
              <a:t>INTERNATIONAL CONVENTIONS/REGIONAL FORUMS COMMITTEE</a:t>
            </a:r>
          </a:p>
          <a:p>
            <a:pPr algn="ctr"/>
            <a:endParaRPr lang="en-US" sz="4000" b="1" dirty="0"/>
          </a:p>
          <a:p>
            <a:r>
              <a:rPr lang="en-US" sz="2400" b="1" dirty="0"/>
              <a:t>No agenda Items were voted on within this committee</a:t>
            </a:r>
            <a:endParaRPr lang="en-US" sz="2400" dirty="0"/>
          </a:p>
          <a:p>
            <a:endParaRPr lang="en-US" sz="2400" dirty="0"/>
          </a:p>
          <a:p>
            <a:endParaRPr lang="en-US" dirty="0"/>
          </a:p>
          <a:p>
            <a:endParaRPr lang="en-US" dirty="0"/>
          </a:p>
          <a:p>
            <a:endParaRPr lang="en-US" dirty="0"/>
          </a:p>
        </p:txBody>
      </p:sp>
    </p:spTree>
    <p:extLst>
      <p:ext uri="{BB962C8B-B14F-4D97-AF65-F5344CB8AC3E}">
        <p14:creationId xmlns:p14="http://schemas.microsoft.com/office/powerpoint/2010/main" val="2445750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259720-337B-4CBF-8A20-CFA947A5DAE8}"/>
              </a:ext>
            </a:extLst>
          </p:cNvPr>
          <p:cNvSpPr txBox="1"/>
          <p:nvPr/>
        </p:nvSpPr>
        <p:spPr>
          <a:xfrm>
            <a:off x="0" y="106680"/>
            <a:ext cx="12085320" cy="7602081"/>
          </a:xfrm>
          <a:prstGeom prst="rect">
            <a:avLst/>
          </a:prstGeom>
          <a:noFill/>
        </p:spPr>
        <p:txBody>
          <a:bodyPr wrap="square" rtlCol="0">
            <a:spAutoFit/>
          </a:bodyPr>
          <a:lstStyle/>
          <a:p>
            <a:pPr algn="ctr"/>
            <a:r>
              <a:rPr lang="en-US" sz="4000" b="1" dirty="0"/>
              <a:t>FLOOR ACTIONS</a:t>
            </a:r>
          </a:p>
          <a:p>
            <a:r>
              <a:rPr lang="en-US" sz="2400" b="1" dirty="0"/>
              <a:t>May 2020 </a:t>
            </a:r>
            <a:endParaRPr lang="en-US" sz="2400" dirty="0"/>
          </a:p>
          <a:p>
            <a:r>
              <a:rPr lang="en-US" sz="2400" b="1" dirty="0"/>
              <a:t>CONFERENCE FLOOR ACTIONS OF THE </a:t>
            </a:r>
            <a:endParaRPr lang="en-US" sz="2400" dirty="0"/>
          </a:p>
          <a:p>
            <a:r>
              <a:rPr lang="en-US" sz="2400" b="1" dirty="0"/>
              <a:t>70th GENERAL SERVICE CONFERENCE </a:t>
            </a:r>
            <a:endParaRPr lang="en-US" sz="2400" dirty="0"/>
          </a:p>
          <a:p>
            <a:r>
              <a:rPr lang="en-US" sz="2400" dirty="0"/>
              <a:t>Due to concerns about the time constraint limitations regarding the amount of business that could be managed during the 70th Virtual General Service Conference, prior to the Conference the trustees’ Committee on the General Service Conference approved a motion to allow Floor Actions during a specified period of time at the end of the Conference and that each would be considered for a vote to decline to consider. If the item was not declined it would automatically be forwarded to the trustees’ Committee on the General Service Conference for consideration. </a:t>
            </a:r>
          </a:p>
          <a:p>
            <a:r>
              <a:rPr lang="en-US" sz="2400" b="1" dirty="0"/>
              <a:t>Floor Actions </a:t>
            </a:r>
            <a:endParaRPr lang="en-US" sz="2400" dirty="0"/>
          </a:p>
          <a:p>
            <a:r>
              <a:rPr lang="en-US" sz="2400" dirty="0">
                <a:solidFill>
                  <a:srgbClr val="FF0000"/>
                </a:solidFill>
              </a:rPr>
              <a:t>The following items were moved forward to the trustees’ Committee on the General Service Conference: </a:t>
            </a:r>
          </a:p>
          <a:p>
            <a:r>
              <a:rPr lang="en-US" sz="2400" dirty="0"/>
              <a:t>• The Finance Committee expand item #2 that will be forwarded to the 71st Conference to include the proposal to revise the pie chart percentages, in order to emphasize more clearly that any percentages included in the pamphlet are only suggestions and examples, not recommendations. </a:t>
            </a:r>
          </a:p>
          <a:p>
            <a:endParaRPr lang="en-US" sz="2400" dirty="0"/>
          </a:p>
          <a:p>
            <a:pPr algn="ctr"/>
            <a:endParaRPr lang="en-US" sz="4000" b="1" dirty="0"/>
          </a:p>
        </p:txBody>
      </p:sp>
    </p:spTree>
    <p:extLst>
      <p:ext uri="{BB962C8B-B14F-4D97-AF65-F5344CB8AC3E}">
        <p14:creationId xmlns:p14="http://schemas.microsoft.com/office/powerpoint/2010/main" val="3842200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BF70EF-6794-44AF-B3A2-3F0337B73A67}"/>
              </a:ext>
            </a:extLst>
          </p:cNvPr>
          <p:cNvSpPr txBox="1"/>
          <p:nvPr/>
        </p:nvSpPr>
        <p:spPr>
          <a:xfrm>
            <a:off x="0" y="0"/>
            <a:ext cx="12192000" cy="6863417"/>
          </a:xfrm>
          <a:prstGeom prst="rect">
            <a:avLst/>
          </a:prstGeom>
          <a:noFill/>
        </p:spPr>
        <p:txBody>
          <a:bodyPr wrap="square" rtlCol="0">
            <a:spAutoFit/>
          </a:bodyPr>
          <a:lstStyle/>
          <a:p>
            <a:pPr algn="ctr"/>
            <a:r>
              <a:rPr lang="en-US" sz="4000" b="1" dirty="0"/>
              <a:t>FLOOR ACTIONS CONT.</a:t>
            </a:r>
          </a:p>
          <a:p>
            <a:r>
              <a:rPr lang="en-US" sz="2400" dirty="0"/>
              <a:t>• The General Service Conference consider developing a PSA about Alcoholics Anonymous geared toward minorities.</a:t>
            </a:r>
          </a:p>
          <a:p>
            <a:r>
              <a:rPr lang="en-US" sz="2400" dirty="0"/>
              <a:t> </a:t>
            </a:r>
          </a:p>
          <a:p>
            <a:r>
              <a:rPr lang="en-US" sz="2400" dirty="0"/>
              <a:t>• The 70th General Service Conference approve the slate of Directors for A.A. World Services, Inc. as originally submitted: </a:t>
            </a:r>
          </a:p>
          <a:p>
            <a:endParaRPr lang="en-US" sz="2400" dirty="0"/>
          </a:p>
          <a:p>
            <a:r>
              <a:rPr lang="en-US" sz="2400" dirty="0"/>
              <a:t>Beau Bush </a:t>
            </a:r>
          </a:p>
          <a:p>
            <a:r>
              <a:rPr lang="en-US" sz="2400" dirty="0"/>
              <a:t>Mary </a:t>
            </a:r>
            <a:r>
              <a:rPr lang="en-US" sz="2400" dirty="0" err="1"/>
              <a:t>Cumings</a:t>
            </a:r>
            <a:r>
              <a:rPr lang="en-US" sz="2400" dirty="0"/>
              <a:t> </a:t>
            </a:r>
          </a:p>
          <a:p>
            <a:r>
              <a:rPr lang="en-US" sz="2400" dirty="0"/>
              <a:t>Jimmy Dean </a:t>
            </a:r>
          </a:p>
          <a:p>
            <a:r>
              <a:rPr lang="en-US" sz="2400" dirty="0"/>
              <a:t>Deborah </a:t>
            </a:r>
            <a:r>
              <a:rPr lang="en-US" sz="2400" dirty="0" err="1"/>
              <a:t>Koltai</a:t>
            </a:r>
            <a:r>
              <a:rPr lang="en-US" sz="2400" dirty="0"/>
              <a:t> </a:t>
            </a:r>
          </a:p>
          <a:p>
            <a:r>
              <a:rPr lang="en-US" sz="2400" dirty="0"/>
              <a:t>Jan Lembke </a:t>
            </a:r>
          </a:p>
          <a:p>
            <a:r>
              <a:rPr lang="en-US" sz="2400" dirty="0"/>
              <a:t>David Noll </a:t>
            </a:r>
          </a:p>
          <a:p>
            <a:r>
              <a:rPr lang="en-US" sz="2400" dirty="0"/>
              <a:t>Greg Tobin </a:t>
            </a:r>
          </a:p>
          <a:p>
            <a:r>
              <a:rPr lang="en-US" sz="2400" dirty="0"/>
              <a:t>Carolyn Walsh </a:t>
            </a:r>
          </a:p>
          <a:p>
            <a:r>
              <a:rPr lang="en-US" sz="2400" dirty="0"/>
              <a:t>John Weis </a:t>
            </a:r>
          </a:p>
          <a:p>
            <a:pPr algn="ctr"/>
            <a:endParaRPr lang="en-US" sz="4000" b="1" dirty="0"/>
          </a:p>
        </p:txBody>
      </p:sp>
    </p:spTree>
    <p:extLst>
      <p:ext uri="{BB962C8B-B14F-4D97-AF65-F5344CB8AC3E}">
        <p14:creationId xmlns:p14="http://schemas.microsoft.com/office/powerpoint/2010/main" val="92880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4926D3-4AD8-4BB0-85B1-25A00AF36E75}"/>
              </a:ext>
            </a:extLst>
          </p:cNvPr>
          <p:cNvSpPr txBox="1"/>
          <p:nvPr/>
        </p:nvSpPr>
        <p:spPr>
          <a:xfrm>
            <a:off x="137160" y="0"/>
            <a:ext cx="12054840" cy="7109639"/>
          </a:xfrm>
          <a:prstGeom prst="rect">
            <a:avLst/>
          </a:prstGeom>
          <a:noFill/>
        </p:spPr>
        <p:txBody>
          <a:bodyPr wrap="square" rtlCol="0">
            <a:spAutoFit/>
          </a:bodyPr>
          <a:lstStyle/>
          <a:p>
            <a:pPr algn="ctr"/>
            <a:r>
              <a:rPr lang="en-US" sz="4000" b="1" dirty="0"/>
              <a:t>FLOOR ACTIONS CONT.</a:t>
            </a:r>
          </a:p>
          <a:p>
            <a:pPr algn="ctr"/>
            <a:endParaRPr lang="en-US" sz="4000" b="1" dirty="0"/>
          </a:p>
          <a:p>
            <a:r>
              <a:rPr lang="en-US" sz="2400" dirty="0"/>
              <a:t>• The pamphlet “A.A. for the Black and African-American Alcoholic” be updated to include fresh stories and a new title that is respectful and inclusive. </a:t>
            </a:r>
          </a:p>
          <a:p>
            <a:endParaRPr lang="en-US" sz="2400" dirty="0"/>
          </a:p>
          <a:p>
            <a:r>
              <a:rPr lang="en-US" sz="2400" dirty="0"/>
              <a:t>• The slate of Directors of A.A. World Services, Inc., as submitted by the Conference Committee on Trustees, be approved. </a:t>
            </a:r>
          </a:p>
          <a:p>
            <a:r>
              <a:rPr lang="en-US" sz="2400" dirty="0"/>
              <a:t>2 </a:t>
            </a:r>
          </a:p>
          <a:p>
            <a:endParaRPr lang="en-US" sz="2400" dirty="0"/>
          </a:p>
          <a:p>
            <a:endParaRPr lang="en-US" sz="2400" dirty="0"/>
          </a:p>
          <a:p>
            <a:r>
              <a:rPr lang="en-US" sz="2400" dirty="0"/>
              <a:t>• The launch of Google AdWords Grants by the General Service Office be halted until the 71st General Service Conference convenes and approves that launch, and that the “Ad Hoc Committee Progress Report - Google Grants and the 7th Tradition,” from the trustees’ Finance Committee, dated March 30, 2020, be immediately released to all members of the 70th General Service Conference. </a:t>
            </a:r>
          </a:p>
          <a:p>
            <a:endParaRPr lang="en-US" sz="2400" dirty="0"/>
          </a:p>
          <a:p>
            <a:pPr algn="ctr"/>
            <a:endParaRPr lang="en-US" sz="4000" b="1" dirty="0"/>
          </a:p>
        </p:txBody>
      </p:sp>
    </p:spTree>
    <p:extLst>
      <p:ext uri="{BB962C8B-B14F-4D97-AF65-F5344CB8AC3E}">
        <p14:creationId xmlns:p14="http://schemas.microsoft.com/office/powerpoint/2010/main" val="1467115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201EA5-5CF0-4D24-BA9C-A23231560222}"/>
              </a:ext>
            </a:extLst>
          </p:cNvPr>
          <p:cNvSpPr txBox="1"/>
          <p:nvPr/>
        </p:nvSpPr>
        <p:spPr>
          <a:xfrm>
            <a:off x="0" y="106680"/>
            <a:ext cx="12054840" cy="4154984"/>
          </a:xfrm>
          <a:prstGeom prst="rect">
            <a:avLst/>
          </a:prstGeom>
          <a:noFill/>
        </p:spPr>
        <p:txBody>
          <a:bodyPr wrap="square" rtlCol="0">
            <a:spAutoFit/>
          </a:bodyPr>
          <a:lstStyle/>
          <a:p>
            <a:pPr algn="ctr"/>
            <a:r>
              <a:rPr lang="en-US" sz="4000" b="1" dirty="0"/>
              <a:t>FLOOR ACTIONS CONT.</a:t>
            </a:r>
          </a:p>
          <a:p>
            <a:pPr algn="ctr"/>
            <a:endParaRPr lang="en-US" sz="4000" b="1" dirty="0"/>
          </a:p>
          <a:p>
            <a:r>
              <a:rPr lang="en-US" sz="2400" b="1" dirty="0"/>
              <a:t>Floor Action Declined for Consideration </a:t>
            </a:r>
            <a:endParaRPr lang="en-US" sz="2400" dirty="0"/>
          </a:p>
          <a:p>
            <a:r>
              <a:rPr lang="en-US" sz="2400" dirty="0"/>
              <a:t>• Since many agenda items from the shortened 70th Virtual General Service Conference will be forwarded to the 71st General Service Conference in 2021, the 71st General Service Conference Committee on Trustees consider the extension of the 71st General Service Conference by as many as three working days and that consideration be offered regardless of whether the 71st General Service Conference is face-to-face or held digitally. </a:t>
            </a:r>
          </a:p>
          <a:p>
            <a:pPr algn="ctr"/>
            <a:endParaRPr lang="en-US" sz="4000" b="1" dirty="0"/>
          </a:p>
        </p:txBody>
      </p:sp>
    </p:spTree>
    <p:extLst>
      <p:ext uri="{BB962C8B-B14F-4D97-AF65-F5344CB8AC3E}">
        <p14:creationId xmlns:p14="http://schemas.microsoft.com/office/powerpoint/2010/main" val="20343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2E7B9C-D7F0-4057-9831-C630769A5DFB}"/>
              </a:ext>
            </a:extLst>
          </p:cNvPr>
          <p:cNvSpPr txBox="1"/>
          <p:nvPr/>
        </p:nvSpPr>
        <p:spPr>
          <a:xfrm>
            <a:off x="289560" y="213360"/>
            <a:ext cx="11689080" cy="4678204"/>
          </a:xfrm>
          <a:prstGeom prst="rect">
            <a:avLst/>
          </a:prstGeom>
          <a:noFill/>
        </p:spPr>
        <p:txBody>
          <a:bodyPr wrap="square" rtlCol="0">
            <a:spAutoFit/>
          </a:bodyPr>
          <a:lstStyle/>
          <a:p>
            <a:pPr algn="ctr"/>
            <a:r>
              <a:rPr lang="en-US" sz="4000" b="1" dirty="0"/>
              <a:t>AGENDA COMMITTEE CONT</a:t>
            </a:r>
            <a:r>
              <a:rPr lang="en-US" sz="2400" b="1" dirty="0"/>
              <a:t>.</a:t>
            </a:r>
          </a:p>
          <a:p>
            <a:endParaRPr lang="en-US" sz="2400" b="1" dirty="0"/>
          </a:p>
          <a:p>
            <a:r>
              <a:rPr lang="en-US" sz="2400" b="1" dirty="0"/>
              <a:t>C: Discuss workshop topic ideas for the 2021 General Service Conference.</a:t>
            </a:r>
          </a:p>
          <a:p>
            <a:r>
              <a:rPr lang="en-US" sz="2400" b="1" dirty="0"/>
              <a:t>The committee recommended that the following be the workshop topic for the 2021</a:t>
            </a:r>
          </a:p>
          <a:p>
            <a:r>
              <a:rPr lang="en-US" sz="2400" b="1" dirty="0"/>
              <a:t>General Service Conference:</a:t>
            </a:r>
          </a:p>
          <a:p>
            <a:r>
              <a:rPr lang="en-US" sz="2400" b="1" dirty="0"/>
              <a:t>1. Inform - Communicate</a:t>
            </a:r>
          </a:p>
          <a:p>
            <a:r>
              <a:rPr lang="en-US" sz="2400" b="1" dirty="0"/>
              <a:t>     Involve - Act</a:t>
            </a:r>
          </a:p>
          <a:p>
            <a:r>
              <a:rPr lang="en-US" sz="2400" b="1" dirty="0"/>
              <a:t>     Inspire – Attract</a:t>
            </a:r>
          </a:p>
          <a:p>
            <a:endParaRPr lang="en-US" sz="2400" dirty="0"/>
          </a:p>
          <a:p>
            <a:r>
              <a:rPr lang="en-US" sz="2400" dirty="0"/>
              <a:t>Area voted Y, I voted Y, Committee voted 126 Y, 9 N, motion passed</a:t>
            </a:r>
          </a:p>
          <a:p>
            <a:endParaRPr lang="en-US" sz="2400" b="1" dirty="0"/>
          </a:p>
          <a:p>
            <a:endParaRPr lang="en-US" dirty="0"/>
          </a:p>
        </p:txBody>
      </p:sp>
    </p:spTree>
    <p:extLst>
      <p:ext uri="{BB962C8B-B14F-4D97-AF65-F5344CB8AC3E}">
        <p14:creationId xmlns:p14="http://schemas.microsoft.com/office/powerpoint/2010/main" val="425305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E01B9D-F080-4733-AA76-60AD6C83905E}"/>
              </a:ext>
            </a:extLst>
          </p:cNvPr>
          <p:cNvSpPr txBox="1"/>
          <p:nvPr/>
        </p:nvSpPr>
        <p:spPr>
          <a:xfrm>
            <a:off x="182880" y="137160"/>
            <a:ext cx="11871960" cy="5786199"/>
          </a:xfrm>
          <a:prstGeom prst="rect">
            <a:avLst/>
          </a:prstGeom>
          <a:noFill/>
        </p:spPr>
        <p:txBody>
          <a:bodyPr wrap="square" rtlCol="0">
            <a:spAutoFit/>
          </a:bodyPr>
          <a:lstStyle/>
          <a:p>
            <a:pPr algn="ctr"/>
            <a:r>
              <a:rPr lang="en-US" sz="4000" b="1" dirty="0"/>
              <a:t>CPC COMMITTEE</a:t>
            </a:r>
          </a:p>
          <a:p>
            <a:pPr algn="ctr"/>
            <a:endParaRPr lang="en-US" dirty="0"/>
          </a:p>
          <a:p>
            <a:r>
              <a:rPr lang="en-US" sz="2400" dirty="0"/>
              <a:t> </a:t>
            </a:r>
            <a:r>
              <a:rPr lang="en-US" sz="2400" b="1" dirty="0"/>
              <a:t>No agenda Items were voted on within this committee</a:t>
            </a:r>
            <a:endParaRPr lang="en-US" sz="2400" dirty="0"/>
          </a:p>
          <a:p>
            <a:endParaRPr lang="en-US" sz="2400" dirty="0"/>
          </a:p>
          <a:p>
            <a:r>
              <a:rPr lang="en-US" sz="2400" b="1" dirty="0"/>
              <a:t>Notes on Agenda item B: </a:t>
            </a:r>
            <a:r>
              <a:rPr lang="en-US" sz="2400" dirty="0"/>
              <a:t>There was quite a bit of discussion on the pamphlet and they wanted a full conference time to spend on it as opposed to the 3 hours they had this conference.</a:t>
            </a:r>
          </a:p>
          <a:p>
            <a:r>
              <a:rPr lang="en-US" sz="2400" b="1" dirty="0"/>
              <a:t>Notes on Agenda Item C:  </a:t>
            </a:r>
            <a:r>
              <a:rPr lang="en-US" sz="2400" dirty="0"/>
              <a:t>spent a lot of time talking about linked in.  the committee thought that videos about AA would be a great way to utilize the profile.  There was talk about creating links to other profiles such as </a:t>
            </a:r>
            <a:r>
              <a:rPr lang="en-US" sz="2400" dirty="0" err="1"/>
              <a:t>cpc</a:t>
            </a:r>
            <a:r>
              <a:rPr lang="en-US" sz="2400" dirty="0"/>
              <a:t> and corrections to help develop more visibility.  Is the page being productive , the committee feels the page is productive, but they don't have data to back that up.  they need more time to get more data to answer that questions.  Their question for </a:t>
            </a:r>
            <a:r>
              <a:rPr lang="en-US" sz="2400" dirty="0" err="1"/>
              <a:t>linkedin</a:t>
            </a:r>
            <a:r>
              <a:rPr lang="en-US" sz="2400" dirty="0"/>
              <a:t> is to get more information about the parts of the page that is being used called heat maps.  </a:t>
            </a:r>
          </a:p>
          <a:p>
            <a:endParaRPr lang="en-US" sz="2400" dirty="0"/>
          </a:p>
        </p:txBody>
      </p:sp>
    </p:spTree>
    <p:extLst>
      <p:ext uri="{BB962C8B-B14F-4D97-AF65-F5344CB8AC3E}">
        <p14:creationId xmlns:p14="http://schemas.microsoft.com/office/powerpoint/2010/main" val="728757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03060A-7F27-40B2-ADA0-41D846B7567B}"/>
              </a:ext>
            </a:extLst>
          </p:cNvPr>
          <p:cNvSpPr txBox="1"/>
          <p:nvPr/>
        </p:nvSpPr>
        <p:spPr>
          <a:xfrm>
            <a:off x="106680" y="335280"/>
            <a:ext cx="11871960" cy="2831544"/>
          </a:xfrm>
          <a:prstGeom prst="rect">
            <a:avLst/>
          </a:prstGeom>
          <a:noFill/>
        </p:spPr>
        <p:txBody>
          <a:bodyPr wrap="square" rtlCol="0">
            <a:spAutoFit/>
          </a:bodyPr>
          <a:lstStyle/>
          <a:p>
            <a:pPr algn="ctr"/>
            <a:r>
              <a:rPr lang="en-US" sz="4000" b="1" dirty="0"/>
              <a:t>CORRECTIONS</a:t>
            </a:r>
          </a:p>
          <a:p>
            <a:pPr algn="ctr"/>
            <a:endParaRPr lang="en-US" dirty="0"/>
          </a:p>
          <a:p>
            <a:r>
              <a:rPr lang="en-US" sz="2400" dirty="0"/>
              <a:t>No agenda items for this committee</a:t>
            </a:r>
          </a:p>
          <a:p>
            <a:endParaRPr lang="en-US" sz="2400" dirty="0"/>
          </a:p>
          <a:p>
            <a:r>
              <a:rPr lang="en-US" sz="2400" b="1" dirty="0"/>
              <a:t>Notes on Workbook: </a:t>
            </a:r>
            <a:r>
              <a:rPr lang="en-US" sz="2400" dirty="0"/>
              <a:t>since they didn't have any other items, they nit picked the literature contained in the workbook and found mistakes, for instance box 459 is no longer monthly but quarterly.  That is the only mistake they gave as an example.</a:t>
            </a:r>
          </a:p>
        </p:txBody>
      </p:sp>
    </p:spTree>
    <p:extLst>
      <p:ext uri="{BB962C8B-B14F-4D97-AF65-F5344CB8AC3E}">
        <p14:creationId xmlns:p14="http://schemas.microsoft.com/office/powerpoint/2010/main" val="298641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967E5A-E164-4C44-853A-B40E08A3B4AC}"/>
              </a:ext>
            </a:extLst>
          </p:cNvPr>
          <p:cNvSpPr txBox="1"/>
          <p:nvPr/>
        </p:nvSpPr>
        <p:spPr>
          <a:xfrm>
            <a:off x="106680" y="137160"/>
            <a:ext cx="11963400" cy="9110186"/>
          </a:xfrm>
          <a:prstGeom prst="rect">
            <a:avLst/>
          </a:prstGeom>
          <a:noFill/>
        </p:spPr>
        <p:txBody>
          <a:bodyPr wrap="square" rtlCol="0">
            <a:spAutoFit/>
          </a:bodyPr>
          <a:lstStyle/>
          <a:p>
            <a:pPr algn="ctr"/>
            <a:r>
              <a:rPr lang="en-US" sz="4000" b="1" dirty="0"/>
              <a:t>Finance Committee</a:t>
            </a:r>
          </a:p>
          <a:p>
            <a:pPr algn="ctr"/>
            <a:endParaRPr lang="en-US" dirty="0"/>
          </a:p>
          <a:p>
            <a:pPr algn="ctr"/>
            <a:endParaRPr lang="en-US" dirty="0"/>
          </a:p>
          <a:p>
            <a:r>
              <a:rPr lang="en-US" sz="2400" b="1" dirty="0"/>
              <a:t>AGENDA ITEMS</a:t>
            </a:r>
          </a:p>
          <a:p>
            <a:endParaRPr lang="en-US" sz="2400" dirty="0"/>
          </a:p>
          <a:p>
            <a:r>
              <a:rPr lang="en-US" sz="2400" b="1" dirty="0"/>
              <a:t>A:1: Review a request to revise the pie chart percentages on page 12.  </a:t>
            </a:r>
            <a:r>
              <a:rPr lang="en-US" sz="2400" dirty="0"/>
              <a:t>This was not brought forward because this is simply a suggestion although some don't look at this way.  Was discussed that the pamphlet could better explain this is only a suggestion and not an expectation </a:t>
            </a:r>
          </a:p>
          <a:p>
            <a:endParaRPr lang="en-US" sz="2400" dirty="0"/>
          </a:p>
          <a:p>
            <a:r>
              <a:rPr lang="en-US" sz="2400" b="1" dirty="0"/>
              <a:t>A:2: Consider a request regarding contribution percentages to service entities. </a:t>
            </a:r>
            <a:r>
              <a:rPr lang="en-US" sz="2400" dirty="0"/>
              <a:t>Notes: Sent to 2021</a:t>
            </a:r>
          </a:p>
          <a:p>
            <a:endParaRPr lang="en-US" sz="2400" dirty="0"/>
          </a:p>
          <a:p>
            <a:r>
              <a:rPr lang="en-US" sz="2400" b="1" dirty="0"/>
              <a:t>A:3: Consider draft language related to the “virtual basket.”  </a:t>
            </a:r>
            <a:r>
              <a:rPr lang="en-US" sz="2400" dirty="0"/>
              <a:t> Notes: Area voted Y, I voted Y, committee voted 128 Y, 2 N</a:t>
            </a:r>
          </a:p>
          <a:p>
            <a:endParaRPr lang="en-US" sz="2400" dirty="0"/>
          </a:p>
          <a:p>
            <a:endParaRPr lang="en-US" dirty="0"/>
          </a:p>
          <a:p>
            <a:endParaRPr lang="en-US" dirty="0"/>
          </a:p>
          <a:p>
            <a:endParaRPr lang="en-US" dirty="0"/>
          </a:p>
          <a:p>
            <a:endParaRPr lang="en-US" dirty="0"/>
          </a:p>
          <a:p>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2422995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D3B8CF-86B2-41E0-9A2A-78EDB552434B}"/>
              </a:ext>
            </a:extLst>
          </p:cNvPr>
          <p:cNvSpPr txBox="1"/>
          <p:nvPr/>
        </p:nvSpPr>
        <p:spPr>
          <a:xfrm>
            <a:off x="121920" y="411480"/>
            <a:ext cx="11948160" cy="3754874"/>
          </a:xfrm>
          <a:prstGeom prst="rect">
            <a:avLst/>
          </a:prstGeom>
          <a:noFill/>
        </p:spPr>
        <p:txBody>
          <a:bodyPr wrap="square" rtlCol="0">
            <a:spAutoFit/>
          </a:bodyPr>
          <a:lstStyle/>
          <a:p>
            <a:pPr algn="ctr"/>
            <a:r>
              <a:rPr lang="en-US" sz="4000" b="1" dirty="0"/>
              <a:t>Grapevine Committee</a:t>
            </a:r>
          </a:p>
          <a:p>
            <a:pPr algn="ctr"/>
            <a:endParaRPr lang="en-US" dirty="0"/>
          </a:p>
          <a:p>
            <a:r>
              <a:rPr lang="en-US" sz="2400" b="1" dirty="0"/>
              <a:t>AGENDA ITEMS </a:t>
            </a:r>
          </a:p>
          <a:p>
            <a:endParaRPr lang="en-US" sz="2400" b="1" dirty="0"/>
          </a:p>
          <a:p>
            <a:r>
              <a:rPr lang="en-US" sz="2400" b="1" dirty="0"/>
              <a:t>G: Consider a request to change the name of the General Service Conference Committee on Grapevine to the Conference Committee on Grapevine and La </a:t>
            </a:r>
            <a:r>
              <a:rPr lang="en-US" sz="2400" b="1" dirty="0" err="1"/>
              <a:t>Viña</a:t>
            </a:r>
            <a:r>
              <a:rPr lang="en-US" sz="2400" b="1" dirty="0"/>
              <a:t>. </a:t>
            </a:r>
          </a:p>
          <a:p>
            <a:r>
              <a:rPr lang="en-US" sz="2400" dirty="0"/>
              <a:t>Area voted Y, I voted Y, Committee voted 130 Y, 4 N, motion passed</a:t>
            </a:r>
          </a:p>
          <a:p>
            <a:endParaRPr lang="en-US" sz="2400" dirty="0"/>
          </a:p>
          <a:p>
            <a:pPr algn="ctr"/>
            <a:endParaRPr lang="en-US" dirty="0"/>
          </a:p>
          <a:p>
            <a:pPr algn="ctr"/>
            <a:endParaRPr lang="en-US" dirty="0"/>
          </a:p>
        </p:txBody>
      </p:sp>
    </p:spTree>
    <p:extLst>
      <p:ext uri="{BB962C8B-B14F-4D97-AF65-F5344CB8AC3E}">
        <p14:creationId xmlns:p14="http://schemas.microsoft.com/office/powerpoint/2010/main" val="1353532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B717D2-5245-43B5-B817-EE5A587E28AE}"/>
              </a:ext>
            </a:extLst>
          </p:cNvPr>
          <p:cNvSpPr txBox="1"/>
          <p:nvPr/>
        </p:nvSpPr>
        <p:spPr>
          <a:xfrm>
            <a:off x="76200" y="121920"/>
            <a:ext cx="12039600" cy="5786199"/>
          </a:xfrm>
          <a:prstGeom prst="rect">
            <a:avLst/>
          </a:prstGeom>
          <a:noFill/>
        </p:spPr>
        <p:txBody>
          <a:bodyPr wrap="square" rtlCol="0">
            <a:spAutoFit/>
          </a:bodyPr>
          <a:lstStyle/>
          <a:p>
            <a:pPr algn="ctr"/>
            <a:r>
              <a:rPr lang="en-US" sz="4000" b="1" dirty="0"/>
              <a:t>LITERATURE COMMITTEE</a:t>
            </a:r>
          </a:p>
          <a:p>
            <a:endParaRPr lang="en-US" dirty="0"/>
          </a:p>
          <a:p>
            <a:endParaRPr lang="en-US" dirty="0"/>
          </a:p>
          <a:p>
            <a:r>
              <a:rPr lang="en-US" sz="2400" b="1" dirty="0"/>
              <a:t>AGENDA ITEMS</a:t>
            </a:r>
          </a:p>
          <a:p>
            <a:endParaRPr lang="en-US" sz="2400" b="1" dirty="0"/>
          </a:p>
          <a:p>
            <a:r>
              <a:rPr lang="en-US" sz="2400" b="1" dirty="0"/>
              <a:t>G. Review draft update of the video “Your General Service Office, the Grapevine and the General Service Structure.” </a:t>
            </a:r>
            <a:endParaRPr lang="en-US" sz="2400" dirty="0"/>
          </a:p>
          <a:p>
            <a:r>
              <a:rPr lang="en-US" sz="2400" dirty="0"/>
              <a:t>Area voted Y, I voted Y, committee voted 131 Y, 2 N</a:t>
            </a:r>
          </a:p>
          <a:p>
            <a:endParaRPr lang="en-US" sz="2400" dirty="0"/>
          </a:p>
          <a:p>
            <a:r>
              <a:rPr lang="en-US" sz="2400" b="1" dirty="0"/>
              <a:t>Agenda Item J. 1. Review “A.A.W.S. Policy on Publication of Literature: Updating Pamphlets and Other A.A. Materials” approved in January 2020. </a:t>
            </a:r>
          </a:p>
          <a:p>
            <a:r>
              <a:rPr lang="en-US" sz="2400" dirty="0"/>
              <a:t>Area voted Y, I voted Y, committee voted 120 Y, 14 N, motion passed</a:t>
            </a:r>
          </a:p>
          <a:p>
            <a:endParaRPr lang="en-US" sz="2400" dirty="0"/>
          </a:p>
          <a:p>
            <a:endParaRPr lang="en-US" dirty="0"/>
          </a:p>
          <a:p>
            <a:endParaRPr lang="en-US" dirty="0"/>
          </a:p>
          <a:p>
            <a:endParaRPr lang="en-US" dirty="0"/>
          </a:p>
        </p:txBody>
      </p:sp>
    </p:spTree>
    <p:extLst>
      <p:ext uri="{BB962C8B-B14F-4D97-AF65-F5344CB8AC3E}">
        <p14:creationId xmlns:p14="http://schemas.microsoft.com/office/powerpoint/2010/main" val="432819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C6614-BC02-4E71-8798-FB057D270D3A}"/>
              </a:ext>
            </a:extLst>
          </p:cNvPr>
          <p:cNvSpPr txBox="1"/>
          <p:nvPr/>
        </p:nvSpPr>
        <p:spPr>
          <a:xfrm>
            <a:off x="121920" y="181957"/>
            <a:ext cx="12070080" cy="6678751"/>
          </a:xfrm>
          <a:prstGeom prst="rect">
            <a:avLst/>
          </a:prstGeom>
          <a:noFill/>
        </p:spPr>
        <p:txBody>
          <a:bodyPr wrap="square" rtlCol="0">
            <a:spAutoFit/>
          </a:bodyPr>
          <a:lstStyle/>
          <a:p>
            <a:pPr algn="ctr"/>
            <a:r>
              <a:rPr lang="en-US" sz="4000" b="1" dirty="0"/>
              <a:t>POLICY/ADMISSIONS COMMITTEE</a:t>
            </a:r>
          </a:p>
          <a:p>
            <a:endParaRPr lang="en-US" dirty="0"/>
          </a:p>
          <a:p>
            <a:r>
              <a:rPr lang="en-US" sz="2400" b="1" dirty="0"/>
              <a:t>AGENDA ITEMS</a:t>
            </a:r>
          </a:p>
          <a:p>
            <a:endParaRPr lang="en-US" sz="2400" b="1" dirty="0"/>
          </a:p>
          <a:p>
            <a:r>
              <a:rPr lang="en-US" sz="2400" b="1" dirty="0"/>
              <a:t> A. Consider a proposed process for approving observers to the U.S./Canada General Service Conference. </a:t>
            </a:r>
          </a:p>
          <a:p>
            <a:r>
              <a:rPr lang="en-US" sz="2400" dirty="0"/>
              <a:t>Area voted Y, I voted Y, committee voted 124 Y, 4 N, motion passed</a:t>
            </a:r>
          </a:p>
          <a:p>
            <a:endParaRPr lang="en-US" sz="2400" dirty="0"/>
          </a:p>
          <a:p>
            <a:r>
              <a:rPr lang="en-US" sz="2400" b="1" dirty="0"/>
              <a:t>B. Consider implementing electronic voting for trustee elections. </a:t>
            </a:r>
          </a:p>
          <a:p>
            <a:r>
              <a:rPr lang="en-US" sz="2400" dirty="0"/>
              <a:t>Area voted Y, I voted Y, committee voted 124 Y, 7 N, motion passed</a:t>
            </a:r>
          </a:p>
          <a:p>
            <a:endParaRPr lang="en-US" sz="2400" dirty="0"/>
          </a:p>
          <a:p>
            <a:r>
              <a:rPr lang="en-US" sz="2400" b="1" dirty="0"/>
              <a:t>D. Consider continuing the review of dates for the General Service Conference with timing and year(s) to review as requested by the general manager. </a:t>
            </a:r>
          </a:p>
          <a:p>
            <a:r>
              <a:rPr lang="en-US" sz="2400" dirty="0"/>
              <a:t>Area voted Y, I voted Y, committee voted 123 Y, 8 N, motion passed</a:t>
            </a:r>
          </a:p>
          <a:p>
            <a:endParaRPr lang="en-US" sz="2400" dirty="0"/>
          </a:p>
          <a:p>
            <a:endParaRPr lang="en-US" dirty="0"/>
          </a:p>
          <a:p>
            <a:pPr algn="ctr"/>
            <a:endParaRPr lang="en-US" sz="4000" b="1" dirty="0"/>
          </a:p>
        </p:txBody>
      </p:sp>
    </p:spTree>
    <p:extLst>
      <p:ext uri="{BB962C8B-B14F-4D97-AF65-F5344CB8AC3E}">
        <p14:creationId xmlns:p14="http://schemas.microsoft.com/office/powerpoint/2010/main" val="1183584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4A1422-04FA-431A-9B8D-DCA3BF0E6CA7}"/>
              </a:ext>
            </a:extLst>
          </p:cNvPr>
          <p:cNvSpPr txBox="1"/>
          <p:nvPr/>
        </p:nvSpPr>
        <p:spPr>
          <a:xfrm>
            <a:off x="228600" y="259080"/>
            <a:ext cx="11963400" cy="3785652"/>
          </a:xfrm>
          <a:prstGeom prst="rect">
            <a:avLst/>
          </a:prstGeom>
          <a:noFill/>
        </p:spPr>
        <p:txBody>
          <a:bodyPr wrap="square" rtlCol="0">
            <a:spAutoFit/>
          </a:bodyPr>
          <a:lstStyle/>
          <a:p>
            <a:pPr algn="ctr"/>
            <a:r>
              <a:rPr lang="en-US" sz="4000" b="1" dirty="0"/>
              <a:t>PUBLIC INFORMATION COMMITTEE</a:t>
            </a:r>
          </a:p>
          <a:p>
            <a:pPr algn="ctr"/>
            <a:endParaRPr lang="en-US" sz="4000" b="1" dirty="0"/>
          </a:p>
          <a:p>
            <a:r>
              <a:rPr lang="en-US" sz="2400" b="1" dirty="0"/>
              <a:t>Agenda item</a:t>
            </a:r>
          </a:p>
          <a:p>
            <a:endParaRPr lang="en-US" sz="2400" b="1" dirty="0"/>
          </a:p>
          <a:p>
            <a:r>
              <a:rPr lang="en-US" sz="2400" b="1" dirty="0"/>
              <a:t> E. </a:t>
            </a:r>
            <a:r>
              <a:rPr lang="en-US" sz="2400" dirty="0"/>
              <a:t>Discuss a request to adjust all A.A.W.S. video titles for search engine optimization (SEO). </a:t>
            </a:r>
          </a:p>
          <a:p>
            <a:r>
              <a:rPr lang="en-US" sz="2400" dirty="0"/>
              <a:t>Area voted Y, I voted Y, Committee voted 131 Y, 1 N, motion passed</a:t>
            </a:r>
          </a:p>
          <a:p>
            <a:endParaRPr lang="en-US" sz="2400" dirty="0"/>
          </a:p>
          <a:p>
            <a:pPr algn="ctr"/>
            <a:endParaRPr lang="en-US" sz="4000" b="1" dirty="0"/>
          </a:p>
        </p:txBody>
      </p:sp>
    </p:spTree>
    <p:extLst>
      <p:ext uri="{BB962C8B-B14F-4D97-AF65-F5344CB8AC3E}">
        <p14:creationId xmlns:p14="http://schemas.microsoft.com/office/powerpoint/2010/main" val="39738678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6476</TotalTime>
  <Words>1562</Words>
  <Application>Microsoft Office PowerPoint</Application>
  <PresentationFormat>Widescreen</PresentationFormat>
  <Paragraphs>155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Committee</dc:title>
  <dc:creator>JAMES STEEN</dc:creator>
  <cp:lastModifiedBy>JAMES STEEN</cp:lastModifiedBy>
  <cp:revision>28</cp:revision>
  <dcterms:created xsi:type="dcterms:W3CDTF">2020-06-09T12:51:03Z</dcterms:created>
  <dcterms:modified xsi:type="dcterms:W3CDTF">2020-06-25T13:49:25Z</dcterms:modified>
</cp:coreProperties>
</file>